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69" r:id="rId4"/>
    <p:sldId id="258" r:id="rId5"/>
    <p:sldId id="270" r:id="rId6"/>
    <p:sldId id="259" r:id="rId7"/>
    <p:sldId id="260" r:id="rId8"/>
    <p:sldId id="261" r:id="rId9"/>
    <p:sldId id="262" r:id="rId10"/>
    <p:sldId id="263" r:id="rId11"/>
    <p:sldId id="264" r:id="rId12"/>
    <p:sldId id="271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6FB2DB6-647A-4379-85B7-B9EE3377FEE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7EA4B32-8A4D-4658-9D5F-5A0034B8667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26EA10-54B3-4416-A48C-A9C8FB8E0892}" type="slidenum">
              <a:rPr lang="ru-RU"/>
              <a:pPr/>
              <a:t>1</a:t>
            </a:fld>
            <a:endParaRPr lang="ru-RU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ACEE3C-C392-4569-9125-36C0C5637131}" type="slidenum">
              <a:rPr lang="ru-RU"/>
              <a:pPr/>
              <a:t>2</a:t>
            </a:fld>
            <a:endParaRPr lang="ru-RU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C4DE59-1FDA-4097-B8D3-9085C45A79FF}" type="slidenum">
              <a:rPr lang="ru-RU"/>
              <a:pPr/>
              <a:t>3</a:t>
            </a:fld>
            <a:endParaRPr lang="ru-RU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35E13D-E2FE-487E-9308-2D764B0D035A}" type="slidenum">
              <a:rPr lang="ru-RU"/>
              <a:pPr/>
              <a:t>4</a:t>
            </a:fld>
            <a:endParaRPr lang="ru-RU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CE0D30-2FA1-4FBF-8C7D-BB74AE1A1434}" type="slidenum">
              <a:rPr lang="ru-RU"/>
              <a:pPr/>
              <a:t>5</a:t>
            </a:fld>
            <a:endParaRPr lang="ru-RU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3045FD-00E9-4528-9D44-4F09A9C3E47C}" type="slidenum">
              <a:rPr lang="ru-RU"/>
              <a:pPr/>
              <a:t>6</a:t>
            </a:fld>
            <a:endParaRPr lang="ru-RU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F4A32A-7A85-4A13-B208-47CFF82476DC}" type="slidenum">
              <a:rPr lang="ru-RU"/>
              <a:pPr/>
              <a:t>7</a:t>
            </a:fld>
            <a:endParaRPr lang="ru-RU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5C540F-0C5E-406E-A3BD-53903754B2F1}" type="slidenum">
              <a:rPr lang="ru-RU"/>
              <a:pPr/>
              <a:t>8</a:t>
            </a:fld>
            <a:endParaRPr lang="ru-RU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4FCE22-54B0-44B0-9060-1A231E143E16}" type="slidenum">
              <a:rPr lang="ru-RU"/>
              <a:pPr/>
              <a:t>9</a:t>
            </a:fld>
            <a:endParaRPr lang="ru-RU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AF845C-0446-4943-BBD7-C84F24F670D9}" type="slidenum">
              <a:rPr lang="ru-RU"/>
              <a:pPr/>
              <a:t>10</a:t>
            </a:fld>
            <a:endParaRPr lang="ru-RU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EB1492-590A-4B9E-B2EB-FBB08517CA57}" type="slidenum">
              <a:rPr lang="ru-RU"/>
              <a:pPr/>
              <a:t>11</a:t>
            </a:fld>
            <a:endParaRPr lang="ru-RU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81CF92-1173-464A-8D10-109DE8B35B2D}" type="slidenum">
              <a:rPr lang="ru-RU"/>
              <a:pPr/>
              <a:t>12</a:t>
            </a:fld>
            <a:endParaRPr lang="ru-RU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313E612-B27A-4B11-9947-D4B7A29252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D564A80-A90A-4948-A838-7211D19A0C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4544D09-9C6F-4A95-8769-C771A40060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46196-4A6B-493E-8677-B19C87B533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5D9F2-6893-4C62-8B6C-486B32979FF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50ADB32-093D-4487-9947-33476D71A4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487DD-50FB-4543-A33D-02AD43CDE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F5C55DC-D1C3-472C-AAD1-358030F5F8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42437C9-CC48-442D-9477-71337E6326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26CD-A618-4B61-A01F-1D86C45CD6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C1B77-CC55-4B3F-8A48-C8E04A6AE9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7773EEC-A806-47FC-A2B0-817A12F586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1%D1%83%D1%82%D0%BB%D0%B5%D1%80%D0%BE%D0%B2,_%D0%90%D0%BB%D0%B5%D0%BA%D1%81%D0%B0%D0%BD%D0%B4%D1%80_%D0%9C%D0%B8%D1%85%D0%B0%D0%B9%D0%BB%D0%BE%D0%B2%D0%B8%D1%87" TargetMode="External"/><Relationship Id="rId3" Type="http://schemas.openxmlformats.org/officeDocument/2006/relationships/hyperlink" Target="http://ru.wikipedia.org/wiki/%D0%90%D0%B2%D1%82%D0%BE%D0%BA%D0%B0%D1%82%D0%B0%D0%BB%D0%B8%D0%B7" TargetMode="External"/><Relationship Id="rId7" Type="http://schemas.openxmlformats.org/officeDocument/2006/relationships/hyperlink" Target="http://ru.wikipedia.org/wiki/%D0%9A%D0%B0%D0%BB%D1%8C%D1%86%D0%B8%D0%B9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8%D0%BE%D0%BD" TargetMode="External"/><Relationship Id="rId5" Type="http://schemas.openxmlformats.org/officeDocument/2006/relationships/hyperlink" Target="http://ru.wikipedia.org/wiki/%D0%A4%D0%BE%D1%80%D0%BC%D0%B0%D0%BB%D1%8C%D0%B4%D0%B5%D0%B3%D0%B8%D0%B4" TargetMode="External"/><Relationship Id="rId4" Type="http://schemas.openxmlformats.org/officeDocument/2006/relationships/hyperlink" Target="http://ru.wikipedia.org/wiki/%D0%A1%D0%B0%D1%85%D0%B0%D1%80" TargetMode="External"/><Relationship Id="rId9" Type="http://schemas.openxmlformats.org/officeDocument/2006/relationships/hyperlink" Target="//en.wikipedia.org/wiki/Ronald_Breslow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ormoseReaction.png?uselang=ru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/>
              <a:t>« изучение именных реакций в школьном курсе»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/>
              <a:t>Выполнила</a:t>
            </a:r>
            <a:r>
              <a:rPr lang="ru-RU" sz="1600" dirty="0"/>
              <a:t>: </a:t>
            </a:r>
            <a:r>
              <a:rPr lang="ru-RU" sz="1600" dirty="0" smtClean="0"/>
              <a:t>учитель химии и биологии</a:t>
            </a:r>
            <a:r>
              <a:rPr lang="ru-RU" sz="1600" dirty="0" smtClean="0"/>
              <a:t>  </a:t>
            </a:r>
            <a:r>
              <a:rPr lang="ru-RU" sz="1600" dirty="0"/>
              <a:t>Иванова О.А</a:t>
            </a:r>
            <a:r>
              <a:rPr lang="ru-RU" sz="1600" dirty="0" smtClean="0"/>
              <a:t>.</a:t>
            </a:r>
            <a:endParaRPr lang="ru-RU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Реакция Бутлерова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endParaRPr lang="ru-RU" sz="2800" b="1" dirty="0"/>
          </a:p>
          <a:p>
            <a:pPr>
              <a:lnSpc>
                <a:spcPct val="90000"/>
              </a:lnSpc>
            </a:pPr>
            <a:r>
              <a:rPr lang="ru-RU" sz="2800" b="1" dirty="0"/>
              <a:t>Реакция Бутлерова</a:t>
            </a:r>
            <a:r>
              <a:rPr lang="ru-RU" sz="2800" dirty="0"/>
              <a:t> — </a:t>
            </a:r>
            <a:r>
              <a:rPr lang="ru-RU" sz="2800" dirty="0">
                <a:hlinkClick r:id="rId3" tooltip="Автокатализ"/>
              </a:rPr>
              <a:t>автокаталитическая</a:t>
            </a:r>
            <a:r>
              <a:rPr lang="ru-RU" sz="2800" dirty="0"/>
              <a:t> реакция синтеза различных </a:t>
            </a:r>
            <a:r>
              <a:rPr lang="ru-RU" sz="2800" dirty="0">
                <a:hlinkClick r:id="rId4" tooltip="Сахар"/>
              </a:rPr>
              <a:t>сахаров</a:t>
            </a:r>
            <a:r>
              <a:rPr lang="ru-RU" sz="2800" dirty="0"/>
              <a:t> из </a:t>
            </a:r>
            <a:r>
              <a:rPr lang="ru-RU" sz="2800" dirty="0">
                <a:hlinkClick r:id="rId5" tooltip="Формальдегид"/>
              </a:rPr>
              <a:t>формальдегида</a:t>
            </a:r>
            <a:r>
              <a:rPr lang="ru-RU" sz="2800" dirty="0"/>
              <a:t> в слабощелочных водных растворах в присутствии </a:t>
            </a:r>
            <a:r>
              <a:rPr lang="ru-RU" sz="2800" dirty="0">
                <a:hlinkClick r:id="rId6" tooltip="Ион"/>
              </a:rPr>
              <a:t>ионов</a:t>
            </a:r>
            <a:r>
              <a:rPr lang="ru-RU" sz="2800" dirty="0"/>
              <a:t> металлов, например </a:t>
            </a:r>
            <a:r>
              <a:rPr lang="ru-RU" sz="2800" dirty="0">
                <a:hlinkClick r:id="rId7" tooltip="Кальций"/>
              </a:rPr>
              <a:t>кальция</a:t>
            </a:r>
            <a:r>
              <a:rPr lang="ru-RU" sz="2800" dirty="0"/>
              <a:t>. Описана русским химиком </a:t>
            </a:r>
            <a:r>
              <a:rPr lang="ru-RU" sz="2800" dirty="0">
                <a:hlinkClick r:id="rId8" tooltip="Бутлеров, Александр Михайлович"/>
              </a:rPr>
              <a:t>Бутлеровым</a:t>
            </a:r>
            <a:r>
              <a:rPr lang="ru-RU" sz="2800" dirty="0"/>
              <a:t> в 1864 году.</a:t>
            </a:r>
          </a:p>
          <a:p>
            <a:pPr>
              <a:lnSpc>
                <a:spcPct val="90000"/>
              </a:lnSpc>
            </a:pPr>
            <a:r>
              <a:rPr lang="ru-RU" sz="2800" dirty="0"/>
              <a:t>В 1959 году, </a:t>
            </a:r>
            <a:r>
              <a:rPr lang="ru-RU" sz="2800" i="1" dirty="0">
                <a:hlinkClick r:id="rId9" tooltip="en:Ronald Breslow"/>
              </a:rPr>
              <a:t>Рональд </a:t>
            </a:r>
            <a:r>
              <a:rPr lang="ru-RU" sz="2800" i="1" dirty="0" err="1">
                <a:hlinkClick r:id="rId9" tooltip="en:Ronald Breslow"/>
              </a:rPr>
              <a:t>Бреслоу</a:t>
            </a:r>
            <a:r>
              <a:rPr lang="ru-RU" sz="2800" dirty="0"/>
              <a:t> предложил механизм реакции состоящий из следующих стадий: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0175"/>
          </a:xfrm>
        </p:spPr>
        <p:txBody>
          <a:bodyPr>
            <a:normAutofit fontScale="90000"/>
          </a:bodyPr>
          <a:lstStyle/>
          <a:p>
            <a:endParaRPr lang="ru-RU" sz="4000"/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endParaRPr lang="ru-RU"/>
          </a:p>
        </p:txBody>
      </p:sp>
      <p:pic>
        <p:nvPicPr>
          <p:cNvPr id="15365" name="Picture 5" descr="Formose reaction">
            <a:hlinkClick r:id="rId3" tooltip="Formose reaction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692150"/>
            <a:ext cx="6985000" cy="48625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Реакция Вагнера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dirty="0"/>
              <a:t>Окисление органических соединений, содержащих двойную связь, действием 1–3%-го раствора перманганата калия (</a:t>
            </a:r>
            <a:r>
              <a:rPr lang="ru-RU" i="1" dirty="0"/>
              <a:t>1887</a:t>
            </a:r>
            <a:r>
              <a:rPr lang="ru-RU" dirty="0"/>
              <a:t>) в </a:t>
            </a:r>
            <a:r>
              <a:rPr lang="ru-RU" i="1" dirty="0" err="1"/>
              <a:t>цис</a:t>
            </a:r>
            <a:r>
              <a:rPr lang="ru-RU" dirty="0" err="1"/>
              <a:t>-a-гликоли</a:t>
            </a:r>
            <a:r>
              <a:rPr lang="ru-RU" dirty="0"/>
              <a:t> </a:t>
            </a:r>
            <a:r>
              <a:rPr lang="ru-RU" dirty="0" err="1"/>
              <a:t>в</a:t>
            </a:r>
            <a:r>
              <a:rPr lang="ru-RU" dirty="0"/>
              <a:t> щелочной среде (считается положительной, если раствор перманганата быстро обесцвечивается в кислой среде или буреет в щелочной и нейтральной</a:t>
            </a:r>
            <a:r>
              <a:rPr lang="ru-RU" dirty="0" smtClean="0"/>
              <a:t>):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144463"/>
          </a:xfrm>
        </p:spPr>
        <p:txBody>
          <a:bodyPr>
            <a:normAutofit fontScale="90000"/>
          </a:bodyPr>
          <a:lstStyle/>
          <a:p>
            <a:endParaRPr lang="ru-RU" sz="4000"/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50825" y="0"/>
            <a:ext cx="8589963" cy="65976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6389" name="Picture 5" descr="no38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1484313"/>
            <a:ext cx="7705725" cy="2952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18488" cy="2794000"/>
          </a:xfrm>
        </p:spPr>
        <p:txBody>
          <a:bodyPr>
            <a:normAutofit fontScale="90000"/>
          </a:bodyPr>
          <a:lstStyle/>
          <a:p>
            <a:r>
              <a:rPr lang="ru-RU" sz="4000"/>
              <a:t>Реакция Вюрца-Синтез алканов действием металлического натрия в инертном растворителе на алкилгалогениды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997200"/>
            <a:ext cx="8229600" cy="3128963"/>
          </a:xfrm>
        </p:spPr>
        <p:txBody>
          <a:bodyPr/>
          <a:lstStyle/>
          <a:p>
            <a:endParaRPr lang="ru-RU"/>
          </a:p>
        </p:txBody>
      </p:sp>
      <p:pic>
        <p:nvPicPr>
          <p:cNvPr id="5125" name="Picture 5" descr="no38_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46038"/>
            <a:ext cx="2886075" cy="276225"/>
          </a:xfrm>
          <a:prstGeom prst="rect">
            <a:avLst/>
          </a:prstGeom>
          <a:noFill/>
        </p:spPr>
      </p:pic>
      <p:pic>
        <p:nvPicPr>
          <p:cNvPr id="5127" name="Picture 7" descr="no38_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46038"/>
            <a:ext cx="2886075" cy="276225"/>
          </a:xfrm>
          <a:prstGeom prst="rect">
            <a:avLst/>
          </a:prstGeom>
          <a:noFill/>
        </p:spPr>
      </p:pic>
      <p:pic>
        <p:nvPicPr>
          <p:cNvPr id="5129" name="Picture 9" descr="no38_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46038"/>
            <a:ext cx="2886075" cy="276225"/>
          </a:xfrm>
          <a:prstGeom prst="rect">
            <a:avLst/>
          </a:prstGeom>
          <a:noFill/>
        </p:spPr>
      </p:pic>
      <p:pic>
        <p:nvPicPr>
          <p:cNvPr id="5131" name="Picture 11" descr="no38_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3500438"/>
            <a:ext cx="7058025" cy="1573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858962"/>
          </a:xfrm>
        </p:spPr>
        <p:txBody>
          <a:bodyPr>
            <a:normAutofit fontScale="90000"/>
          </a:bodyPr>
          <a:lstStyle/>
          <a:p>
            <a:r>
              <a:rPr lang="ru-RU" sz="4000"/>
              <a:t>Реакция Зинина-Восстановление ароматических нитросоединений (</a:t>
            </a:r>
            <a:r>
              <a:rPr lang="ru-RU" sz="4000" i="1"/>
              <a:t>1842</a:t>
            </a:r>
            <a:r>
              <a:rPr lang="ru-RU" sz="4000"/>
              <a:t> )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060575"/>
            <a:ext cx="8229600" cy="4065588"/>
          </a:xfrm>
        </p:spPr>
        <p:txBody>
          <a:bodyPr/>
          <a:lstStyle/>
          <a:p>
            <a:endParaRPr lang="ru-RU"/>
          </a:p>
        </p:txBody>
      </p:sp>
      <p:pic>
        <p:nvPicPr>
          <p:cNvPr id="6149" name="Picture 5" descr="no38_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2565400"/>
            <a:ext cx="6335712" cy="2951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3154362"/>
          </a:xfrm>
        </p:spPr>
        <p:txBody>
          <a:bodyPr>
            <a:normAutofit fontScale="90000"/>
          </a:bodyPr>
          <a:lstStyle/>
          <a:p>
            <a:r>
              <a:rPr lang="ru-RU" sz="4000"/>
              <a:t>Реакция Зелинского – Казанского - Тримеризация ацетилена (полимеризация ацетилена) на активированном угле при нагревании </a:t>
            </a:r>
            <a:r>
              <a:rPr lang="ru-RU" sz="4000" i="1"/>
              <a:t>(1924)</a:t>
            </a:r>
            <a:r>
              <a:rPr lang="ru-RU" sz="4000"/>
              <a:t>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68313" y="3644900"/>
            <a:ext cx="8229600" cy="2908300"/>
          </a:xfrm>
        </p:spPr>
        <p:txBody>
          <a:bodyPr/>
          <a:lstStyle/>
          <a:p>
            <a:endParaRPr lang="ru-RU"/>
          </a:p>
        </p:txBody>
      </p:sp>
      <p:pic>
        <p:nvPicPr>
          <p:cNvPr id="7173" name="Picture 5" descr="no38_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4005263"/>
            <a:ext cx="6191250" cy="1933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>Реакция Коновалова – </a:t>
            </a:r>
            <a:br>
              <a:rPr lang="ru-RU" sz="4000"/>
            </a:br>
            <a:r>
              <a:rPr lang="ru-RU" sz="4000"/>
              <a:t>Получение нитроалканов (</a:t>
            </a:r>
            <a:r>
              <a:rPr lang="ru-RU" sz="4000" i="1"/>
              <a:t>1888</a:t>
            </a:r>
            <a:r>
              <a:rPr lang="ru-RU" sz="4000"/>
              <a:t>):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7" name="Picture 5" descr="no38_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3068638"/>
            <a:ext cx="8064500" cy="1655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Реакция Кучерова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/>
              <a:t>Каталитическая гидратация ацетиленовых углеводородов с образованием карбонилсодержащих соединений (</a:t>
            </a:r>
            <a:r>
              <a:rPr lang="ru-RU" i="1"/>
              <a:t>1881</a:t>
            </a:r>
            <a:r>
              <a:rPr lang="ru-RU"/>
              <a:t> )</a:t>
            </a:r>
          </a:p>
          <a:p>
            <a:endParaRPr lang="ru-RU"/>
          </a:p>
        </p:txBody>
      </p:sp>
      <p:pic>
        <p:nvPicPr>
          <p:cNvPr id="9221" name="Picture 5" descr="no38_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3789363"/>
            <a:ext cx="7848600" cy="2232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Реакция Лебедева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/>
              <a:t>Получение бутадиена пиролизом этанола</a:t>
            </a:r>
            <a:r>
              <a:rPr lang="ru-RU" i="1"/>
              <a:t> </a:t>
            </a:r>
            <a:r>
              <a:rPr lang="ru-RU"/>
              <a:t>(</a:t>
            </a:r>
            <a:r>
              <a:rPr lang="ru-RU" i="1"/>
              <a:t>1926</a:t>
            </a:r>
            <a:r>
              <a:rPr lang="ru-RU"/>
              <a:t>):</a:t>
            </a:r>
          </a:p>
          <a:p>
            <a:endParaRPr lang="ru-RU"/>
          </a:p>
        </p:txBody>
      </p:sp>
      <p:pic>
        <p:nvPicPr>
          <p:cNvPr id="10245" name="Picture 5" descr="no38_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429000"/>
            <a:ext cx="8643998" cy="2087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74637"/>
          </a:xfrm>
        </p:spPr>
        <p:txBody>
          <a:bodyPr>
            <a:normAutofit fontScale="90000"/>
          </a:bodyPr>
          <a:lstStyle/>
          <a:p>
            <a:endParaRPr lang="ru-RU" sz="4000"/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68313" y="476250"/>
            <a:ext cx="8229600" cy="4525963"/>
          </a:xfrm>
        </p:spPr>
        <p:txBody>
          <a:bodyPr/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dirty="0" smtClean="0"/>
              <a:t>Спасибо </a:t>
            </a:r>
            <a:r>
              <a:rPr lang="ru-RU" dirty="0"/>
              <a:t>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57</TotalTime>
  <Words>185</Words>
  <Application>Microsoft Office PowerPoint</Application>
  <PresentationFormat>Экран (4:3)</PresentationFormat>
  <Paragraphs>34</Paragraphs>
  <Slides>12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« изучение именных реакций в школьном курсе»</vt:lpstr>
      <vt:lpstr>Реакция Бутлерова</vt:lpstr>
      <vt:lpstr>Слайд 3</vt:lpstr>
      <vt:lpstr>Реакция Вагнера</vt:lpstr>
      <vt:lpstr>Слайд 5</vt:lpstr>
      <vt:lpstr>Реакция Вюрца-Синтез алканов действием металлического натрия в инертном растворителе на алкилгалогениды </vt:lpstr>
      <vt:lpstr>Реакция Зинина-Восстановление ароматических нитросоединений (1842 )</vt:lpstr>
      <vt:lpstr>Реакция Зелинского – Казанского - Тримеризация ацетилена (полимеризация ацетилена) на активированном угле при нагревании (1924):</vt:lpstr>
      <vt:lpstr>Реакция Коновалова –  Получение нитроалканов (1888):</vt:lpstr>
      <vt:lpstr>Реакция Кучерова</vt:lpstr>
      <vt:lpstr>Реакция Лебедева</vt:lpstr>
      <vt:lpstr>Слайд 12</vt:lpstr>
    </vt:vector>
  </TitlesOfParts>
  <Company>++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 изучение именнованых реакций в школьном курсе»</dc:title>
  <dc:creator>+</dc:creator>
  <cp:lastModifiedBy>Олеся</cp:lastModifiedBy>
  <cp:revision>6</cp:revision>
  <dcterms:created xsi:type="dcterms:W3CDTF">2014-01-10T04:51:14Z</dcterms:created>
  <dcterms:modified xsi:type="dcterms:W3CDTF">2015-02-12T16:23:08Z</dcterms:modified>
</cp:coreProperties>
</file>